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11"/>
  </p:notesMasterIdLst>
  <p:sldIdLst>
    <p:sldId id="512" r:id="rId3"/>
    <p:sldId id="530" r:id="rId4"/>
    <p:sldId id="535" r:id="rId5"/>
    <p:sldId id="536" r:id="rId6"/>
    <p:sldId id="531" r:id="rId7"/>
    <p:sldId id="532" r:id="rId8"/>
    <p:sldId id="533" r:id="rId9"/>
    <p:sldId id="534" r:id="rId10"/>
  </p:sldIdLst>
  <p:sldSz cx="7556500" cy="7562850"/>
  <p:notesSz cx="7556500" cy="756285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77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841A83-CFD8-40A4-A186-359CA1A8A53F}" v="53" dt="2022-08-07T20:47:40.71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2083"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5013" cy="379413"/>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4279900" y="0"/>
            <a:ext cx="3275013" cy="379413"/>
          </a:xfrm>
          <a:prstGeom prst="rect">
            <a:avLst/>
          </a:prstGeom>
        </p:spPr>
        <p:txBody>
          <a:bodyPr vert="horz" lIns="91440" tIns="45720" rIns="91440" bIns="45720" rtlCol="0"/>
          <a:lstStyle>
            <a:lvl1pPr algn="r">
              <a:defRPr sz="1200"/>
            </a:lvl1pPr>
          </a:lstStyle>
          <a:p>
            <a:fld id="{923B2480-26EB-4D6D-97B9-4F45A21B148E}" type="datetimeFigureOut">
              <a:rPr lang="el-GR" smtClean="0"/>
              <a:t>14/3/2026</a:t>
            </a:fld>
            <a:endParaRPr lang="el-GR"/>
          </a:p>
        </p:txBody>
      </p:sp>
      <p:sp>
        <p:nvSpPr>
          <p:cNvPr id="4" name="Slide Image Placeholder 3"/>
          <p:cNvSpPr>
            <a:spLocks noGrp="1" noRot="1" noChangeAspect="1"/>
          </p:cNvSpPr>
          <p:nvPr>
            <p:ph type="sldImg" idx="2"/>
          </p:nvPr>
        </p:nvSpPr>
        <p:spPr>
          <a:xfrm>
            <a:off x="2503488" y="946150"/>
            <a:ext cx="2549525" cy="2551113"/>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755650" y="3640138"/>
            <a:ext cx="6045200" cy="29781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7183438"/>
            <a:ext cx="3275013" cy="379412"/>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4279900" y="7183438"/>
            <a:ext cx="3275013" cy="379412"/>
          </a:xfrm>
          <a:prstGeom prst="rect">
            <a:avLst/>
          </a:prstGeom>
        </p:spPr>
        <p:txBody>
          <a:bodyPr vert="horz" lIns="91440" tIns="45720" rIns="91440" bIns="45720" rtlCol="0" anchor="b"/>
          <a:lstStyle>
            <a:lvl1pPr algn="r">
              <a:defRPr sz="1200"/>
            </a:lvl1pPr>
          </a:lstStyle>
          <a:p>
            <a:fld id="{67724C0A-0B62-4567-8F5E-27D44FB35182}" type="slidenum">
              <a:rPr lang="el-GR" smtClean="0"/>
              <a:t>‹#›</a:t>
            </a:fld>
            <a:endParaRPr lang="el-GR"/>
          </a:p>
        </p:txBody>
      </p:sp>
    </p:spTree>
    <p:extLst>
      <p:ext uri="{BB962C8B-B14F-4D97-AF65-F5344CB8AC3E}">
        <p14:creationId xmlns:p14="http://schemas.microsoft.com/office/powerpoint/2010/main" val="1637656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67724C0A-0B62-4567-8F5E-27D44FB35182}" type="slidenum">
              <a:rPr lang="el-GR" smtClean="0"/>
              <a:t>7</a:t>
            </a:fld>
            <a:endParaRPr lang="el-GR"/>
          </a:p>
        </p:txBody>
      </p:sp>
    </p:spTree>
    <p:extLst>
      <p:ext uri="{BB962C8B-B14F-4D97-AF65-F5344CB8AC3E}">
        <p14:creationId xmlns:p14="http://schemas.microsoft.com/office/powerpoint/2010/main" val="3954821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2344483"/>
            <a:ext cx="6428422"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4235196"/>
            <a:ext cx="5293995"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681635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Trebuchet MS"/>
                <a:cs typeface="Trebuchet MS"/>
              </a:defRPr>
            </a:lvl1pPr>
          </a:lstStyle>
          <a:p>
            <a:endParaRPr/>
          </a:p>
        </p:txBody>
      </p:sp>
      <p:sp>
        <p:nvSpPr>
          <p:cNvPr id="3" name="Holder 3"/>
          <p:cNvSpPr>
            <a:spLocks noGrp="1"/>
          </p:cNvSpPr>
          <p:nvPr>
            <p:ph sz="half" idx="2"/>
          </p:nvPr>
        </p:nvSpPr>
        <p:spPr>
          <a:xfrm>
            <a:off x="378142" y="1739455"/>
            <a:ext cx="328983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1739455"/>
            <a:ext cx="328983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2344483"/>
            <a:ext cx="6428422"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4235196"/>
            <a:ext cx="5293995"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267345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60058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Arial"/>
                <a:cs typeface="Arial"/>
              </a:defRPr>
            </a:lvl1pPr>
          </a:lstStyle>
          <a:p>
            <a:endParaRPr/>
          </a:p>
        </p:txBody>
      </p:sp>
      <p:sp>
        <p:nvSpPr>
          <p:cNvPr id="3" name="Holder 3"/>
          <p:cNvSpPr>
            <a:spLocks noGrp="1"/>
          </p:cNvSpPr>
          <p:nvPr>
            <p:ph sz="half" idx="2"/>
          </p:nvPr>
        </p:nvSpPr>
        <p:spPr>
          <a:xfrm>
            <a:off x="378142" y="1739455"/>
            <a:ext cx="328983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1739455"/>
            <a:ext cx="328983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886623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553298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00806" y="540580"/>
            <a:ext cx="6161237" cy="436880"/>
          </a:xfrm>
          <a:prstGeom prst="rect">
            <a:avLst/>
          </a:prstGeom>
        </p:spPr>
        <p:txBody>
          <a:bodyPr wrap="square" lIns="0" tIns="0" rIns="0" bIns="0">
            <a:spAutoFit/>
          </a:bodyPr>
          <a:lstStyle>
            <a:lvl1pPr>
              <a:defRPr sz="2700" b="1" i="0">
                <a:solidFill>
                  <a:schemeClr val="bg1"/>
                </a:solidFill>
                <a:latin typeface="Trebuchet MS"/>
                <a:cs typeface="Trebuchet MS"/>
              </a:defRPr>
            </a:lvl1pPr>
          </a:lstStyle>
          <a:p>
            <a:endParaRPr/>
          </a:p>
        </p:txBody>
      </p:sp>
      <p:sp>
        <p:nvSpPr>
          <p:cNvPr id="3" name="Holder 3"/>
          <p:cNvSpPr>
            <a:spLocks noGrp="1"/>
          </p:cNvSpPr>
          <p:nvPr>
            <p:ph type="body" idx="1"/>
          </p:nvPr>
        </p:nvSpPr>
        <p:spPr>
          <a:xfrm>
            <a:off x="378142" y="1739455"/>
            <a:ext cx="6806565"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7033450"/>
            <a:ext cx="2420112"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7033450"/>
            <a:ext cx="1739455"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6" name="Holder 6"/>
          <p:cNvSpPr>
            <a:spLocks noGrp="1"/>
          </p:cNvSpPr>
          <p:nvPr>
            <p:ph type="sldNum" sz="quarter" idx="7"/>
          </p:nvPr>
        </p:nvSpPr>
        <p:spPr>
          <a:xfrm>
            <a:off x="5445252" y="7033450"/>
            <a:ext cx="1739455"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00811" y="540575"/>
            <a:ext cx="6161227" cy="436880"/>
          </a:xfrm>
          <a:prstGeom prst="rect">
            <a:avLst/>
          </a:prstGeom>
        </p:spPr>
        <p:txBody>
          <a:bodyPr wrap="square" lIns="0" tIns="0" rIns="0" bIns="0">
            <a:spAutoFit/>
          </a:bodyPr>
          <a:lstStyle>
            <a:lvl1pPr>
              <a:defRPr sz="2700" b="1" i="0">
                <a:solidFill>
                  <a:schemeClr val="bg1"/>
                </a:solidFill>
                <a:latin typeface="Arial"/>
                <a:cs typeface="Arial"/>
              </a:defRPr>
            </a:lvl1pPr>
          </a:lstStyle>
          <a:p>
            <a:endParaRPr/>
          </a:p>
        </p:txBody>
      </p:sp>
      <p:sp>
        <p:nvSpPr>
          <p:cNvPr id="3" name="Holder 3"/>
          <p:cNvSpPr>
            <a:spLocks noGrp="1"/>
          </p:cNvSpPr>
          <p:nvPr>
            <p:ph type="body" idx="1"/>
          </p:nvPr>
        </p:nvSpPr>
        <p:spPr>
          <a:xfrm>
            <a:off x="378142" y="1739455"/>
            <a:ext cx="6806565"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7033450"/>
            <a:ext cx="2420112"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7033450"/>
            <a:ext cx="1739455"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3/14/2026</a:t>
            </a:fld>
            <a:endParaRPr lang="en-US"/>
          </a:p>
        </p:txBody>
      </p:sp>
      <p:sp>
        <p:nvSpPr>
          <p:cNvPr id="6" name="Holder 6"/>
          <p:cNvSpPr>
            <a:spLocks noGrp="1"/>
          </p:cNvSpPr>
          <p:nvPr>
            <p:ph type="sldNum" sz="quarter" idx="7"/>
          </p:nvPr>
        </p:nvSpPr>
        <p:spPr>
          <a:xfrm>
            <a:off x="5445252" y="7033450"/>
            <a:ext cx="1739455"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7368316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arkadiki-pro.gr/" TargetMode="External"/><Relationship Id="rId2" Type="http://schemas.openxmlformats.org/officeDocument/2006/relationships/image" Target="../media/image1.png"/><Relationship Id="rId1" Type="http://schemas.openxmlformats.org/officeDocument/2006/relationships/slideLayout" Target="../slideLayouts/slideLayout9.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arkadiki-pro.g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capital.gr/me-apopsi/3720817/hellenic-diaspora-fund-management-company/#google_vignett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kyroslawoffices.gr/" TargetMode="External"/><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giba.elinepa.org/category/news-events-en/" TargetMode="External"/><Relationship Id="rId5" Type="http://schemas.openxmlformats.org/officeDocument/2006/relationships/hyperlink" Target="http://www.helinas.gr/" TargetMode="External"/><Relationship Id="rId4" Type="http://schemas.openxmlformats.org/officeDocument/2006/relationships/hyperlink" Target="http://www.apozimiosi.gr/"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68609D3-B05D-37F8-0657-DA836B464293}"/>
              </a:ext>
            </a:extLst>
          </p:cNvPr>
          <p:cNvSpPr/>
          <p:nvPr/>
        </p:nvSpPr>
        <p:spPr>
          <a:xfrm>
            <a:off x="445282" y="6750248"/>
            <a:ext cx="1340432" cy="307777"/>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solidFill>
                  <a:srgbClr val="D2AB67"/>
                </a:solidFill>
                <a:effectLst/>
                <a:uLnTx/>
                <a:uFillTx/>
                <a:latin typeface="Calibri"/>
                <a:ea typeface="+mn-ea"/>
                <a:cs typeface="+mn-cs"/>
              </a:rPr>
              <a:t>March 16, 2025</a:t>
            </a:r>
          </a:p>
        </p:txBody>
      </p:sp>
      <p:sp>
        <p:nvSpPr>
          <p:cNvPr id="2" name="Rectangle 1">
            <a:extLst>
              <a:ext uri="{FF2B5EF4-FFF2-40B4-BE49-F238E27FC236}">
                <a16:creationId xmlns:a16="http://schemas.microsoft.com/office/drawing/2014/main" id="{D3BA0D21-AFB1-A83C-B5E3-42DA0ECB595D}"/>
              </a:ext>
            </a:extLst>
          </p:cNvPr>
          <p:cNvSpPr/>
          <p:nvPr/>
        </p:nvSpPr>
        <p:spPr>
          <a:xfrm rot="5400000">
            <a:off x="6693283" y="3834243"/>
            <a:ext cx="1449435" cy="276999"/>
          </a:xfrm>
          <a:prstGeom prst="rect">
            <a:avLst/>
          </a:prstGeom>
          <a:noFill/>
        </p:spPr>
        <p:txBody>
          <a:bodyPr wrap="none" lIns="91440" tIns="45720" rIns="91440" bIns="45720">
            <a:spAutoFit/>
          </a:bodyPr>
          <a:lstStyle/>
          <a:p>
            <a:pPr algn="ctr" defTabSz="457200"/>
            <a:r>
              <a:rPr lang="en-US" sz="1200" b="1" kern="0" dirty="0">
                <a:ln/>
                <a:solidFill>
                  <a:srgbClr val="D2AB67"/>
                </a:solidFill>
                <a:latin typeface="Calibri"/>
              </a:rPr>
              <a:t>Strictly Confidential</a:t>
            </a:r>
          </a:p>
        </p:txBody>
      </p:sp>
      <p:pic>
        <p:nvPicPr>
          <p:cNvPr id="1026" name="Picture 2" descr="Αρκαδική Προοπτική">
            <a:extLst>
              <a:ext uri="{FF2B5EF4-FFF2-40B4-BE49-F238E27FC236}">
                <a16:creationId xmlns:a16="http://schemas.microsoft.com/office/drawing/2014/main" id="{6CA0E992-7CC5-0B73-34A4-BB665715745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6225"/>
            <a:ext cx="7556500" cy="195347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22A4BF8-A55D-7EBC-490E-DC62049C579F}"/>
              </a:ext>
            </a:extLst>
          </p:cNvPr>
          <p:cNvSpPr txBox="1"/>
          <p:nvPr/>
        </p:nvSpPr>
        <p:spPr>
          <a:xfrm>
            <a:off x="577850" y="2428983"/>
            <a:ext cx="6400800" cy="156966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l-GR" sz="2400" b="1" kern="0" dirty="0">
                <a:ln/>
                <a:solidFill>
                  <a:srgbClr val="D2AB67"/>
                </a:solidFill>
                <a:latin typeface="Palatino Linotype" panose="02040502050505030304" pitchFamily="18" charset="0"/>
              </a:rPr>
              <a:t>Μια </a:t>
            </a:r>
            <a:r>
              <a:rPr lang="el-GR" sz="2400" b="1" kern="0" dirty="0" err="1">
                <a:ln/>
                <a:solidFill>
                  <a:srgbClr val="D2AB67"/>
                </a:solidFill>
                <a:latin typeface="Palatino Linotype" panose="02040502050505030304" pitchFamily="18" charset="0"/>
              </a:rPr>
              <a:t>εταιρεια</a:t>
            </a:r>
            <a:r>
              <a:rPr lang="el-GR" sz="2400" b="1" kern="0" dirty="0">
                <a:ln/>
                <a:solidFill>
                  <a:srgbClr val="D2AB67"/>
                </a:solidFill>
                <a:latin typeface="Palatino Linotype" panose="02040502050505030304" pitchFamily="18" charset="0"/>
              </a:rPr>
              <a:t> παροχής επενδυτικών υπηρεσιών, γέννημα θρέμμα της Μεγαλόπολης</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solidFill>
                  <a:srgbClr val="D2AB67"/>
                </a:solidFill>
                <a:effectLst/>
                <a:uLnTx/>
                <a:uFillTx/>
                <a:latin typeface="Palatino Linotype" panose="02040502050505030304" pitchFamily="18" charset="0"/>
                <a:hlinkClick r:id="rId3"/>
              </a:rPr>
              <a:t>www.arkadiki-pro.gr</a:t>
            </a:r>
            <a:r>
              <a:rPr kumimoji="0" lang="en-US" sz="2400" b="1" i="0" u="none" strike="noStrike" kern="0" cap="none" spc="0" normalizeH="0" baseline="0" noProof="0" dirty="0">
                <a:ln/>
                <a:solidFill>
                  <a:srgbClr val="D2AB67"/>
                </a:solidFill>
                <a:effectLst/>
                <a:uLnTx/>
                <a:uFillTx/>
                <a:latin typeface="Palatino Linotype" panose="02040502050505030304" pitchFamily="18" charset="0"/>
              </a:rPr>
              <a:t> </a:t>
            </a:r>
          </a:p>
        </p:txBody>
      </p:sp>
      <p:pic>
        <p:nvPicPr>
          <p:cNvPr id="1034" name="Picture 10" descr="Αρχαίο θέατρο Μεγαλόπολης">
            <a:extLst>
              <a:ext uri="{FF2B5EF4-FFF2-40B4-BE49-F238E27FC236}">
                <a16:creationId xmlns:a16="http://schemas.microsoft.com/office/drawing/2014/main" id="{B737D941-A0C0-BA00-6340-D3D33329EE1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450" y="4086225"/>
            <a:ext cx="5334000" cy="26640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7346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152B3B-C30C-8491-F062-5A2F0ED00B59}"/>
              </a:ext>
            </a:extLst>
          </p:cNvPr>
          <p:cNvSpPr>
            <a:spLocks noGrp="1"/>
          </p:cNvSpPr>
          <p:nvPr>
            <p:ph type="title"/>
          </p:nvPr>
        </p:nvSpPr>
        <p:spPr/>
        <p:txBody>
          <a:bodyPr/>
          <a:lstStyle/>
          <a:p>
            <a:endParaRPr lang="el-GR"/>
          </a:p>
        </p:txBody>
      </p:sp>
      <p:sp>
        <p:nvSpPr>
          <p:cNvPr id="3" name="Θέση κειμένου 2">
            <a:extLst>
              <a:ext uri="{FF2B5EF4-FFF2-40B4-BE49-F238E27FC236}">
                <a16:creationId xmlns:a16="http://schemas.microsoft.com/office/drawing/2014/main" id="{E68FA533-33F6-973E-8243-6EAC8400FF53}"/>
              </a:ext>
            </a:extLst>
          </p:cNvPr>
          <p:cNvSpPr>
            <a:spLocks noGrp="1"/>
          </p:cNvSpPr>
          <p:nvPr>
            <p:ph type="body" idx="1"/>
          </p:nvPr>
        </p:nvSpPr>
        <p:spPr>
          <a:xfrm>
            <a:off x="374967" y="1343025"/>
            <a:ext cx="6806565" cy="6219825"/>
          </a:xfrm>
        </p:spPr>
        <p:txBody>
          <a:bodyPr/>
          <a:lstStyle/>
          <a:p>
            <a:pPr marL="285750" indent="-285750" algn="just">
              <a:buFont typeface="Arial" panose="020B0604020202020204" pitchFamily="34" charset="0"/>
              <a:buChar char="•"/>
            </a:pPr>
            <a:r>
              <a:rPr lang="el-GR" b="1" dirty="0"/>
              <a:t>Η εταιρεία ιδρύθηκε το απώτερο 1992 στην Μεγαλόπολη, ήταν από τις πρώτες στο αντικείμενό της σε όλη την Ελλάδα, εξελίχθηκε σε αυτή τη νομική μορφή της Ανωνύμου Εταιρείας το 1999 και από το 2023 έχει την σημερινή της μορφή  και συμπεριλαμβάνει τους εξής σκοπούς:</a:t>
            </a:r>
          </a:p>
          <a:p>
            <a:pPr marL="342900" indent="-342900" algn="just">
              <a:buFont typeface="+mj-lt"/>
              <a:buAutoNum type="arabicPeriod"/>
            </a:pPr>
            <a:r>
              <a:rPr lang="el-GR" altLang="en-US" b="1" dirty="0"/>
              <a:t>Η παροχή χρηματοοικονομικών συμβουλών και υπηρεσιών στην Ελλάδα και στην αλλοδαπή.  </a:t>
            </a:r>
          </a:p>
          <a:p>
            <a:pPr marL="342900" indent="-342900" algn="just">
              <a:buFont typeface="+mj-lt"/>
              <a:buAutoNum type="arabicPeriod"/>
            </a:pPr>
            <a:r>
              <a:rPr lang="el-GR" altLang="en-US" b="1" dirty="0"/>
              <a:t>Η παροχή επενδυτικών υπηρεσιών διαμεσολάβησης σε χρηματιστηριακή εταιρεία για  επενδύσεις σε χρηματοπιστωτικά μέσα (μετοχές, ομόλογα </a:t>
            </a:r>
            <a:r>
              <a:rPr lang="el-GR" altLang="en-US" b="1" dirty="0" err="1"/>
              <a:t>κλπ</a:t>
            </a:r>
            <a:r>
              <a:rPr lang="el-GR" altLang="en-US" b="1" dirty="0"/>
              <a:t>) σε όλες τις αγορές του πλανήτη.  </a:t>
            </a:r>
          </a:p>
          <a:p>
            <a:pPr marL="342900" indent="-342900" algn="just">
              <a:buFont typeface="+mj-lt"/>
              <a:buAutoNum type="arabicPeriod"/>
            </a:pPr>
            <a:r>
              <a:rPr lang="el-GR" altLang="en-US" b="1" dirty="0"/>
              <a:t>Η  διαμεσολάβηση και παροχή συμβουλών στην σύναψη στεγαστικών και επιχειρηματικών δανείων και εξασφάλιση πιστώσεων μέσω Τραπεζών, Ιδιωτών, Θεσμικών Επενδυτών (</a:t>
            </a:r>
            <a:r>
              <a:rPr lang="en-US" altLang="en-US" b="1" dirty="0"/>
              <a:t>Funds) </a:t>
            </a:r>
            <a:r>
              <a:rPr lang="el-GR" altLang="en-US" b="1" dirty="0"/>
              <a:t>και επιδοτήσεων μέσω αναπτυξιακών νόμων και διεθνών προγραμμάτων</a:t>
            </a:r>
          </a:p>
          <a:p>
            <a:pPr marL="342900" indent="-342900" algn="just">
              <a:buFont typeface="+mj-lt"/>
              <a:buAutoNum type="arabicPeriod"/>
            </a:pPr>
            <a:r>
              <a:rPr lang="el-GR" altLang="en-US" b="1" dirty="0"/>
              <a:t>Η πρακτόρευση ασφαλειών / διαμεσολάβηση πώλησης </a:t>
            </a:r>
            <a:r>
              <a:rPr lang="en-US" altLang="en-US" b="1" dirty="0"/>
              <a:t>unit linked </a:t>
            </a:r>
            <a:r>
              <a:rPr lang="el-GR" altLang="en-US" b="1" dirty="0"/>
              <a:t>προϊόντων  και αμοιβαίων κεφαλαίων   </a:t>
            </a:r>
          </a:p>
          <a:p>
            <a:pPr marL="342900" indent="-342900" algn="just">
              <a:buFont typeface="+mj-lt"/>
              <a:buAutoNum type="arabicPeriod"/>
            </a:pPr>
            <a:r>
              <a:rPr lang="el-GR" altLang="en-US" b="1" dirty="0"/>
              <a:t>Η μεσιτεία ακινήτων και η σύσταση πελατείας σε διαμεσολαβητές, διαχειριστές και μεσίτες ακινήτων</a:t>
            </a:r>
          </a:p>
          <a:p>
            <a:pPr marL="342900" indent="-342900" algn="just">
              <a:buFont typeface="+mj-lt"/>
              <a:buAutoNum type="arabicPeriod"/>
            </a:pPr>
            <a:r>
              <a:rPr lang="el-GR" altLang="en-US" b="1" dirty="0"/>
              <a:t>Η υλοποίηση εκπαιδευτικών προγραμμάτων, διοργάνωση συνεδρίων, σεμιναρίων, ημερίδων και εκδηλώσεων σχετικών με τους σκοπούς της εταιρείας και η συμμετοχή  </a:t>
            </a:r>
            <a:r>
              <a:rPr lang="el-GR" altLang="en-US" b="1" dirty="0" err="1"/>
              <a:t>σ’αυτά</a:t>
            </a:r>
            <a:r>
              <a:rPr lang="el-GR" altLang="en-US" b="1" dirty="0"/>
              <a:t>.</a:t>
            </a:r>
          </a:p>
          <a:p>
            <a:pPr marL="342900" indent="-342900" algn="just">
              <a:buFont typeface="+mj-lt"/>
              <a:buAutoNum type="arabicPeriod"/>
            </a:pPr>
            <a:endParaRPr lang="el-GR" altLang="en-US" b="1" dirty="0"/>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endParaRPr lang="el-GR" dirty="0"/>
          </a:p>
        </p:txBody>
      </p:sp>
      <p:pic>
        <p:nvPicPr>
          <p:cNvPr id="5" name="Εικόνα 4">
            <a:extLst>
              <a:ext uri="{FF2B5EF4-FFF2-40B4-BE49-F238E27FC236}">
                <a16:creationId xmlns:a16="http://schemas.microsoft.com/office/drawing/2014/main" id="{17084811-A458-91B7-D13A-43DA734F59A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00" y="0"/>
            <a:ext cx="7175500" cy="1419225"/>
          </a:xfrm>
          <a:prstGeom prst="rect">
            <a:avLst/>
          </a:prstGeom>
        </p:spPr>
      </p:pic>
    </p:spTree>
    <p:extLst>
      <p:ext uri="{BB962C8B-B14F-4D97-AF65-F5344CB8AC3E}">
        <p14:creationId xmlns:p14="http://schemas.microsoft.com/office/powerpoint/2010/main" val="768805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Τίτλος 8">
            <a:extLst>
              <a:ext uri="{FF2B5EF4-FFF2-40B4-BE49-F238E27FC236}">
                <a16:creationId xmlns:a16="http://schemas.microsoft.com/office/drawing/2014/main" id="{5AE1EFC1-17D6-2FF6-BD31-32B9D77DBC72}"/>
              </a:ext>
            </a:extLst>
          </p:cNvPr>
          <p:cNvSpPr>
            <a:spLocks noGrp="1"/>
          </p:cNvSpPr>
          <p:nvPr>
            <p:ph type="title"/>
          </p:nvPr>
        </p:nvSpPr>
        <p:spPr/>
        <p:txBody>
          <a:bodyPr/>
          <a:lstStyle/>
          <a:p>
            <a:endParaRPr lang="el-GR"/>
          </a:p>
        </p:txBody>
      </p:sp>
      <p:sp>
        <p:nvSpPr>
          <p:cNvPr id="3" name="Θέση κειμένου 2">
            <a:extLst>
              <a:ext uri="{FF2B5EF4-FFF2-40B4-BE49-F238E27FC236}">
                <a16:creationId xmlns:a16="http://schemas.microsoft.com/office/drawing/2014/main" id="{DCF7C336-1B91-1CD5-80CA-360FDA849FC2}"/>
              </a:ext>
            </a:extLst>
          </p:cNvPr>
          <p:cNvSpPr>
            <a:spLocks noGrp="1"/>
          </p:cNvSpPr>
          <p:nvPr>
            <p:ph type="body" idx="1"/>
          </p:nvPr>
        </p:nvSpPr>
        <p:spPr>
          <a:xfrm>
            <a:off x="378142" y="1343025"/>
            <a:ext cx="6806565" cy="6093976"/>
          </a:xfrm>
        </p:spPr>
        <p:txBody>
          <a:bodyPr/>
          <a:lstStyle/>
          <a:p>
            <a:pPr algn="ctr"/>
            <a:r>
              <a:rPr lang="el-GR" altLang="en-US" dirty="0"/>
              <a:t>Η νέα δεκαετία – Ευκαιρίες και Προκλήσεις</a:t>
            </a:r>
          </a:p>
          <a:p>
            <a:pPr algn="ctr"/>
            <a:endParaRPr lang="el-GR" altLang="en-US" dirty="0"/>
          </a:p>
          <a:p>
            <a:pPr algn="just"/>
            <a:r>
              <a:rPr lang="el-GR" altLang="en-US" b="1" dirty="0"/>
              <a:t>Η δεκαετής χρηματοπιστωτική κρίση κονιορτοποίησε την εμπιστοσύνη των πολιτών στον Τραπεζικό-Ασφαλιστικό-Επενδυτικό Τομέα</a:t>
            </a:r>
          </a:p>
          <a:p>
            <a:pPr algn="just"/>
            <a:r>
              <a:rPr lang="el-GR" altLang="en-US" dirty="0"/>
              <a:t>Η </a:t>
            </a:r>
            <a:r>
              <a:rPr lang="en-US" altLang="en-US" dirty="0"/>
              <a:t>KYROS LAW OFFICES </a:t>
            </a:r>
            <a:r>
              <a:rPr lang="el-GR" altLang="en-US" dirty="0"/>
              <a:t>ανέλαβε από το 2013 και συνεχίζει έως σήμερα έως τελικού βαθμού δωσιδικίας όλες τις υποθέσεις που χειρίζεται, με πείσμα και αποφασιστικότητα, καθώς το </a:t>
            </a:r>
            <a:r>
              <a:rPr lang="en-US" altLang="en-US" dirty="0"/>
              <a:t>“motto” </a:t>
            </a:r>
            <a:r>
              <a:rPr lang="el-GR" altLang="en-US" dirty="0"/>
              <a:t>της είναι ότι «Χαμένος Αγώνας είναι αυτός που δεν δόθηκε ποτέ!»</a:t>
            </a:r>
          </a:p>
          <a:p>
            <a:pPr algn="just"/>
            <a:r>
              <a:rPr lang="el-GR" altLang="en-US" dirty="0"/>
              <a:t>Η Δικηγορική μας Εταιρεία ανέλαβε υποθέσεις όλου του φάσματος των συμπολιτών μας που ζημιώθηκαν έως σήμερα από αυτή την απίστευτη κρίση. Συνολικά έχουμε χειριστεί άνω των 10.000 υποθέσεων σε ατομικό ή ομαδικό επίπεδο, αναλαμβάνοντας δικαστικά «εγχειρήματα» που πολλοί </a:t>
            </a:r>
            <a:r>
              <a:rPr lang="el-GR" altLang="en-US" dirty="0" err="1"/>
              <a:t>απεκάλεσαν</a:t>
            </a:r>
            <a:r>
              <a:rPr lang="el-GR" altLang="en-US" dirty="0"/>
              <a:t> ως «άθλους» λόγω του εξαιρετικά σύνθετου, πολύπλοκου αλλά και «απαγορευτικού» περιβάλλοντος…</a:t>
            </a:r>
          </a:p>
          <a:p>
            <a:pPr algn="just"/>
            <a:r>
              <a:rPr lang="el-GR" altLang="en-US" dirty="0"/>
              <a:t>Φιλοδοξία μας για την ΑΡΚΑΔΙΚΗ ΠΡΟΟΠΤΙΚΗ ΑΕΕΔ </a:t>
            </a:r>
            <a:r>
              <a:rPr lang="el-GR" altLang="en-US" dirty="0" err="1"/>
              <a:t>αλλα</a:t>
            </a:r>
            <a:r>
              <a:rPr lang="el-GR" altLang="en-US" dirty="0"/>
              <a:t> και «όνειρό» μας, είναι η </a:t>
            </a:r>
            <a:r>
              <a:rPr lang="el-GR" altLang="en-US" b="1" dirty="0"/>
              <a:t>Ανεξάρτητη Παροχή Ολοκληρωμένων </a:t>
            </a:r>
            <a:r>
              <a:rPr lang="el-GR" altLang="en-US" b="1" dirty="0" err="1"/>
              <a:t>Χρηματο</a:t>
            </a:r>
            <a:r>
              <a:rPr lang="el-GR" altLang="en-US" b="1" dirty="0"/>
              <a:t>-οικονομικών Υπηρεσιών</a:t>
            </a:r>
            <a:r>
              <a:rPr lang="el-GR" altLang="en-US" dirty="0"/>
              <a:t>, η οποία όμως θα έχει ως «αποσκευές εμπειρίας» όλα όσα αναφέραμε στην αρχή , και τα οποία οδήγησαν σε αυτή  την τεράστια καταστροφή, μοναδική στα χρονικά σε παγκόσμιο επίπεδο σε καιρό «ειρήνης», με σκοπό ΝΑ ΜΗΝ ΕΠΑΝΑΛΗΦΘΟΥΝ</a:t>
            </a:r>
          </a:p>
          <a:p>
            <a:pPr algn="ctr"/>
            <a:endParaRPr lang="el-GR" altLang="en-US" dirty="0"/>
          </a:p>
          <a:p>
            <a:pPr algn="ctr"/>
            <a:endParaRPr lang="el-GR" dirty="0"/>
          </a:p>
        </p:txBody>
      </p:sp>
      <p:pic>
        <p:nvPicPr>
          <p:cNvPr id="5" name="Εικόνα 4">
            <a:extLst>
              <a:ext uri="{FF2B5EF4-FFF2-40B4-BE49-F238E27FC236}">
                <a16:creationId xmlns:a16="http://schemas.microsoft.com/office/drawing/2014/main" id="{F70A7A8E-233D-3D70-5E5F-41E3BAC40A9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7556500" cy="1647825"/>
          </a:xfrm>
          <a:prstGeom prst="rect">
            <a:avLst/>
          </a:prstGeom>
        </p:spPr>
      </p:pic>
    </p:spTree>
    <p:extLst>
      <p:ext uri="{BB962C8B-B14F-4D97-AF65-F5344CB8AC3E}">
        <p14:creationId xmlns:p14="http://schemas.microsoft.com/office/powerpoint/2010/main" val="2559259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5EC1DE-2196-321E-4955-FB8EC52F5BA3}"/>
              </a:ext>
            </a:extLst>
          </p:cNvPr>
          <p:cNvSpPr>
            <a:spLocks noGrp="1"/>
          </p:cNvSpPr>
          <p:nvPr>
            <p:ph type="title"/>
          </p:nvPr>
        </p:nvSpPr>
        <p:spPr/>
        <p:txBody>
          <a:bodyPr/>
          <a:lstStyle/>
          <a:p>
            <a:endParaRPr lang="el-GR" dirty="0"/>
          </a:p>
        </p:txBody>
      </p:sp>
      <p:sp>
        <p:nvSpPr>
          <p:cNvPr id="3" name="Θέση κειμένου 2">
            <a:extLst>
              <a:ext uri="{FF2B5EF4-FFF2-40B4-BE49-F238E27FC236}">
                <a16:creationId xmlns:a16="http://schemas.microsoft.com/office/drawing/2014/main" id="{DF9FBCCD-D568-3D28-3404-C5960D0A4A6F}"/>
              </a:ext>
            </a:extLst>
          </p:cNvPr>
          <p:cNvSpPr>
            <a:spLocks noGrp="1"/>
          </p:cNvSpPr>
          <p:nvPr>
            <p:ph type="body" idx="1"/>
          </p:nvPr>
        </p:nvSpPr>
        <p:spPr>
          <a:xfrm>
            <a:off x="378142" y="1518041"/>
            <a:ext cx="6806565" cy="4985980"/>
          </a:xfrm>
        </p:spPr>
        <p:txBody>
          <a:bodyPr/>
          <a:lstStyle/>
          <a:p>
            <a:pPr algn="just"/>
            <a:r>
              <a:rPr lang="el-GR" altLang="en-US" dirty="0"/>
              <a:t>Η κατάρρευση των αποδόσεων των καταθέσεων και το </a:t>
            </a:r>
            <a:r>
              <a:rPr lang="el-GR" altLang="en-US" dirty="0" err="1"/>
              <a:t>σόκ</a:t>
            </a:r>
            <a:r>
              <a:rPr lang="el-GR" altLang="en-US" dirty="0"/>
              <a:t> που προκλήθηκε λόγω των </a:t>
            </a:r>
            <a:r>
              <a:rPr lang="en-US" altLang="en-US" dirty="0"/>
              <a:t>capital controls </a:t>
            </a:r>
            <a:r>
              <a:rPr lang="el-GR" altLang="en-US" dirty="0" err="1"/>
              <a:t>αλλα</a:t>
            </a:r>
            <a:r>
              <a:rPr lang="el-GR" altLang="en-US" dirty="0"/>
              <a:t> και οι αλλεπάλληλες «καταστροφές πλούτου» που ειδικά για το χρηματιστήριο έχουν σχεδόν 20ετή διάρκεια πλέον, οδηγούν στην ανάγκη εξειδικευμένης χρηματοοικονομικής συμβουλής, παρακολούθησης </a:t>
            </a:r>
            <a:r>
              <a:rPr lang="el-GR" altLang="en-US" dirty="0" err="1"/>
              <a:t>αλλα</a:t>
            </a:r>
            <a:r>
              <a:rPr lang="el-GR" altLang="en-US" dirty="0"/>
              <a:t> κυρίως εκπαίδευσης: Ο χρηματοοικονομικός </a:t>
            </a:r>
            <a:r>
              <a:rPr lang="el-GR" altLang="en-US" dirty="0" err="1"/>
              <a:t>επαν</a:t>
            </a:r>
            <a:r>
              <a:rPr lang="el-GR" altLang="en-US" dirty="0"/>
              <a:t>-αλφαβητισμός είναι ΑΠΑΡΑΙΤΗΤΟΣ!</a:t>
            </a:r>
          </a:p>
          <a:p>
            <a:pPr algn="just"/>
            <a:r>
              <a:rPr lang="el-GR" altLang="en-US" dirty="0"/>
              <a:t>Το επόμενο διάστημα φαίνεται ότι πράγματι, η Χώρα μας αλλάζει σελίδα. Με αρκετές ακόμη επιφυλάξεις, φαίνεται ότι βαδίζουμε σε μια σταδιακή ανάκαμψη των τιμών ομολόγων, μετοχών και ακινήτων, που πιθανόν να συνεχιστεί, παρά τις πρόσφατες γεωπολιτικές εξελίξεις. </a:t>
            </a:r>
          </a:p>
          <a:p>
            <a:pPr algn="just"/>
            <a:r>
              <a:rPr lang="el-GR" altLang="en-US" dirty="0"/>
              <a:t>Κρίναμε σκόπιμο λοιπόν, με την «συνένωση δυνάμεων» της ΑΡΚΑΔΙΚΗΣ ΠΡΟΟΠΤΙΚΗΣ με την </a:t>
            </a:r>
            <a:r>
              <a:rPr lang="en-US" altLang="en-US" dirty="0"/>
              <a:t>KYROS LAW </a:t>
            </a:r>
            <a:r>
              <a:rPr lang="el-GR" altLang="en-US" dirty="0"/>
              <a:t>και την </a:t>
            </a:r>
            <a:r>
              <a:rPr lang="en-US" altLang="en-US" dirty="0"/>
              <a:t>HELINAS, </a:t>
            </a:r>
            <a:r>
              <a:rPr lang="el-GR" altLang="en-US" dirty="0"/>
              <a:t>η νέα δραστηριότητα να ξεκινήσει, καλύπτοντας ΟΛΟ το φάσμα των </a:t>
            </a:r>
            <a:r>
              <a:rPr lang="el-GR" altLang="en-US" dirty="0" err="1"/>
              <a:t>χρημ</a:t>
            </a:r>
            <a:r>
              <a:rPr lang="el-GR" altLang="en-US" dirty="0"/>
              <a:t>/</a:t>
            </a:r>
            <a:r>
              <a:rPr lang="el-GR" altLang="en-US" dirty="0" err="1"/>
              <a:t>κών</a:t>
            </a:r>
            <a:r>
              <a:rPr lang="el-GR" altLang="en-US" dirty="0"/>
              <a:t> υπηρεσιών, καθώς οι ανάγκες σήμερα είναι πολυσύνθετες αλλά και διαφέρουν από τον έναν στον άλλο, με ταυτόχρονη όμως ΝΟΜΙΚΗ και ΘΕΣΜΙΚΗ ΠΡΟΣΤΑΣΙΑ σε κάθε επίπεδο!</a:t>
            </a:r>
          </a:p>
          <a:p>
            <a:endParaRPr lang="el-GR" dirty="0"/>
          </a:p>
        </p:txBody>
      </p:sp>
      <p:pic>
        <p:nvPicPr>
          <p:cNvPr id="5" name="Εικόνα 4">
            <a:extLst>
              <a:ext uri="{FF2B5EF4-FFF2-40B4-BE49-F238E27FC236}">
                <a16:creationId xmlns:a16="http://schemas.microsoft.com/office/drawing/2014/main" id="{A0CC6024-9F36-3BC5-2A3D-6731318A717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7556500" cy="1571625"/>
          </a:xfrm>
          <a:prstGeom prst="rect">
            <a:avLst/>
          </a:prstGeom>
        </p:spPr>
      </p:pic>
    </p:spTree>
    <p:extLst>
      <p:ext uri="{BB962C8B-B14F-4D97-AF65-F5344CB8AC3E}">
        <p14:creationId xmlns:p14="http://schemas.microsoft.com/office/powerpoint/2010/main" val="1561040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7AC63C-4E4D-7A22-26C6-565B8AFA5F0F}"/>
              </a:ext>
            </a:extLst>
          </p:cNvPr>
          <p:cNvSpPr>
            <a:spLocks noGrp="1"/>
          </p:cNvSpPr>
          <p:nvPr>
            <p:ph type="title"/>
          </p:nvPr>
        </p:nvSpPr>
        <p:spPr/>
        <p:txBody>
          <a:bodyPr/>
          <a:lstStyle/>
          <a:p>
            <a:endParaRPr lang="el-GR"/>
          </a:p>
        </p:txBody>
      </p:sp>
      <p:sp>
        <p:nvSpPr>
          <p:cNvPr id="3" name="Θέση κειμένου 2">
            <a:extLst>
              <a:ext uri="{FF2B5EF4-FFF2-40B4-BE49-F238E27FC236}">
                <a16:creationId xmlns:a16="http://schemas.microsoft.com/office/drawing/2014/main" id="{21E71AC1-B47A-C5EC-B3CD-E1D20A16847A}"/>
              </a:ext>
            </a:extLst>
          </p:cNvPr>
          <p:cNvSpPr>
            <a:spLocks noGrp="1"/>
          </p:cNvSpPr>
          <p:nvPr>
            <p:ph type="body" idx="1"/>
          </p:nvPr>
        </p:nvSpPr>
        <p:spPr>
          <a:xfrm>
            <a:off x="378142" y="1495426"/>
            <a:ext cx="6806565" cy="6524863"/>
          </a:xfrm>
        </p:spPr>
        <p:txBody>
          <a:bodyPr/>
          <a:lstStyle/>
          <a:p>
            <a:pPr marL="285750" indent="-285750" algn="just">
              <a:buFont typeface="Arial" panose="020B0604020202020204" pitchFamily="34" charset="0"/>
              <a:buChar char="•"/>
            </a:pPr>
            <a:r>
              <a:rPr lang="el-GR" dirty="0"/>
              <a:t>Ο (προς διαμόρφωση και μετάφραση) </a:t>
            </a:r>
            <a:r>
              <a:rPr lang="el-GR" dirty="0" err="1"/>
              <a:t>ιστότοπος</a:t>
            </a:r>
            <a:r>
              <a:rPr lang="el-GR" dirty="0"/>
              <a:t> της εταιρείας μας, παρά το ότι έχει κύρια έδρα τη Αθήνα, (Ομήρου 50-Κολωνάκι 15772), </a:t>
            </a:r>
          </a:p>
          <a:p>
            <a:pPr algn="just"/>
            <a:r>
              <a:rPr lang="el-GR" dirty="0"/>
              <a:t>      </a:t>
            </a:r>
            <a:r>
              <a:rPr lang="en-US" dirty="0">
                <a:hlinkClick r:id="rId2"/>
              </a:rPr>
              <a:t>www.arkadiki-pro.gr</a:t>
            </a:r>
            <a:r>
              <a:rPr lang="en-US" dirty="0"/>
              <a:t> </a:t>
            </a:r>
            <a:r>
              <a:rPr lang="el-GR" dirty="0"/>
              <a:t>, φέρει όπως θα διαπιστώσετε και οι   ίδιοι την </a:t>
            </a:r>
            <a:r>
              <a:rPr lang="en-US" dirty="0"/>
              <a:t>   </a:t>
            </a:r>
          </a:p>
          <a:p>
            <a:pPr algn="just"/>
            <a:r>
              <a:rPr lang="en-US" dirty="0"/>
              <a:t>      </a:t>
            </a:r>
            <a:r>
              <a:rPr lang="el-GR" dirty="0"/>
              <a:t>«εικαστική» σφραγίδα της «ΜΕΓΑΛΑ-ΠΟΛΕΩΣ» από την οποία </a:t>
            </a:r>
            <a:endParaRPr lang="en-US" dirty="0"/>
          </a:p>
          <a:p>
            <a:pPr algn="just"/>
            <a:r>
              <a:rPr lang="en-US" dirty="0"/>
              <a:t>      </a:t>
            </a:r>
            <a:r>
              <a:rPr lang="el-GR" dirty="0"/>
              <a:t>έλκουμε με υπερηφάνεια την καταγωγή μας και ειδικότερα   </a:t>
            </a:r>
          </a:p>
          <a:p>
            <a:pPr algn="just"/>
            <a:r>
              <a:rPr lang="el-GR" dirty="0"/>
              <a:t>      την εικόνα του επιβλητικού Αρχαίου Θεάτρου, εγγύτατα του οποίου </a:t>
            </a:r>
          </a:p>
          <a:p>
            <a:pPr algn="just"/>
            <a:r>
              <a:rPr lang="el-GR" dirty="0"/>
              <a:t>      είναι και η γενέτειρα του αείμνηστου πατρός μου, συγγραφέως </a:t>
            </a:r>
          </a:p>
          <a:p>
            <a:pPr algn="just"/>
            <a:r>
              <a:rPr lang="el-GR" dirty="0"/>
              <a:t>      μεταξύ άλλων και του βιβλίου του «ΑΡΚΑΔΙΑ – Η Μυστική </a:t>
            </a:r>
            <a:r>
              <a:rPr lang="el-GR" dirty="0" err="1"/>
              <a:t>Βιβλος</a:t>
            </a:r>
            <a:r>
              <a:rPr lang="el-GR" dirty="0"/>
              <a:t> </a:t>
            </a:r>
          </a:p>
          <a:p>
            <a:pPr algn="just"/>
            <a:r>
              <a:rPr lang="el-GR" dirty="0"/>
              <a:t>      Γενέσεως των Ελλήνων»  και του το </a:t>
            </a:r>
            <a:r>
              <a:rPr lang="el-GR" dirty="0" err="1"/>
              <a:t>Ορέστειον</a:t>
            </a:r>
            <a:r>
              <a:rPr lang="el-GR" dirty="0"/>
              <a:t>.</a:t>
            </a:r>
          </a:p>
          <a:p>
            <a:endParaRPr lang="el-GR" dirty="0"/>
          </a:p>
          <a:p>
            <a:pPr marL="285750" indent="-285750">
              <a:buFont typeface="Arial" panose="020B0604020202020204" pitchFamily="34" charset="0"/>
              <a:buChar char="•"/>
            </a:pPr>
            <a:r>
              <a:rPr lang="el-GR" dirty="0"/>
              <a:t>Αν και απευθύνεται βέβαια σε όλους τους δυνητικούς επενδυτές, επιθυμία μας είναι η ενεργοποίησή μας στην κατεύθυνση της </a:t>
            </a:r>
            <a:r>
              <a:rPr lang="el-GR" b="1" dirty="0"/>
              <a:t>ενίσχυσης της επενδυτικής δραστηριότητας στην Αρκαδία</a:t>
            </a:r>
            <a:r>
              <a:rPr lang="el-GR" dirty="0"/>
              <a:t>, μέσω των ευκαιριών που προκύπτουν μετά την </a:t>
            </a:r>
            <a:r>
              <a:rPr lang="el-GR" dirty="0" err="1"/>
              <a:t>απολιγνιτοποίηση</a:t>
            </a:r>
            <a:r>
              <a:rPr lang="el-GR" dirty="0"/>
              <a:t> και την προσέλκυση επενδυτών</a:t>
            </a:r>
            <a:r>
              <a:rPr lang="en-US" dirty="0"/>
              <a:t>,</a:t>
            </a:r>
            <a:r>
              <a:rPr lang="el-GR" dirty="0"/>
              <a:t> Ελλήνων και αλλοδαπών </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l-GR" sz="2000" b="1" dirty="0"/>
              <a:t>Φιλοδοξούμε να βοηθήσουμε </a:t>
            </a:r>
            <a:r>
              <a:rPr lang="en-US" sz="2000" b="1" dirty="0"/>
              <a:t>start up </a:t>
            </a:r>
            <a:r>
              <a:rPr lang="el-GR" sz="2000" b="1" dirty="0"/>
              <a:t>αρκαδικές εταιρείες για εξεύρεση κεφαλαίων μέσω συνεργαζόμενων μαζί μας δημοσίων και ιδιωτικών φορέων</a:t>
            </a:r>
            <a:r>
              <a:rPr lang="en-US" sz="2000" b="1" dirty="0"/>
              <a:t> (funds, private equity, venture capitals </a:t>
            </a:r>
            <a:r>
              <a:rPr lang="en-US" sz="2000" b="1" dirty="0" err="1"/>
              <a:t>etc</a:t>
            </a:r>
            <a:r>
              <a:rPr lang="en-US" sz="2000" b="1" dirty="0"/>
              <a:t>) </a:t>
            </a:r>
            <a:r>
              <a:rPr lang="el-GR" sz="2000" b="1" dirty="0"/>
              <a:t> και για την πιθανή εισαγωγή τους στο Ελληνικό Χρηματιστήριο.</a:t>
            </a:r>
          </a:p>
          <a:p>
            <a:endParaRPr lang="el-GR" dirty="0"/>
          </a:p>
          <a:p>
            <a:r>
              <a:rPr lang="en-US" dirty="0"/>
              <a:t> </a:t>
            </a:r>
            <a:endParaRPr lang="el-GR" dirty="0"/>
          </a:p>
        </p:txBody>
      </p:sp>
      <p:pic>
        <p:nvPicPr>
          <p:cNvPr id="4" name="Εικόνα 3">
            <a:extLst>
              <a:ext uri="{FF2B5EF4-FFF2-40B4-BE49-F238E27FC236}">
                <a16:creationId xmlns:a16="http://schemas.microsoft.com/office/drawing/2014/main" id="{4F2887AF-C52B-C186-A6CB-D81187E18C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850" y="123826"/>
            <a:ext cx="7175500" cy="1371600"/>
          </a:xfrm>
          <a:prstGeom prst="rect">
            <a:avLst/>
          </a:prstGeom>
        </p:spPr>
      </p:pic>
    </p:spTree>
    <p:extLst>
      <p:ext uri="{BB962C8B-B14F-4D97-AF65-F5344CB8AC3E}">
        <p14:creationId xmlns:p14="http://schemas.microsoft.com/office/powerpoint/2010/main" val="3710531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C66E62-A858-3161-6FC2-C14D280286DE}"/>
              </a:ext>
            </a:extLst>
          </p:cNvPr>
          <p:cNvSpPr>
            <a:spLocks noGrp="1"/>
          </p:cNvSpPr>
          <p:nvPr>
            <p:ph type="title"/>
          </p:nvPr>
        </p:nvSpPr>
        <p:spPr/>
        <p:txBody>
          <a:bodyPr/>
          <a:lstStyle/>
          <a:p>
            <a:endParaRPr lang="el-GR" dirty="0"/>
          </a:p>
        </p:txBody>
      </p:sp>
      <p:sp>
        <p:nvSpPr>
          <p:cNvPr id="3" name="Θέση κειμένου 2">
            <a:extLst>
              <a:ext uri="{FF2B5EF4-FFF2-40B4-BE49-F238E27FC236}">
                <a16:creationId xmlns:a16="http://schemas.microsoft.com/office/drawing/2014/main" id="{74157035-4813-73AF-8FC9-BFC9C3450346}"/>
              </a:ext>
            </a:extLst>
          </p:cNvPr>
          <p:cNvSpPr>
            <a:spLocks noGrp="1"/>
          </p:cNvSpPr>
          <p:nvPr>
            <p:ph type="body" idx="1"/>
          </p:nvPr>
        </p:nvSpPr>
        <p:spPr>
          <a:xfrm>
            <a:off x="378142" y="1739455"/>
            <a:ext cx="6806565" cy="5816977"/>
          </a:xfrm>
        </p:spPr>
        <p:txBody>
          <a:bodyPr/>
          <a:lstStyle/>
          <a:p>
            <a:pPr marL="285750" indent="-285750">
              <a:buFont typeface="Arial" panose="020B0604020202020204" pitchFamily="34" charset="0"/>
              <a:buChar char="•"/>
            </a:pPr>
            <a:r>
              <a:rPr lang="el-GR" dirty="0"/>
              <a:t>Θα επιδιώξουμε την έναρξη των δραστηριοτήτων μας με κέντρο την Μεγαλόπολη και εύρος δραστηριότητος σε όλη την Αρκαδία , </a:t>
            </a:r>
            <a:r>
              <a:rPr lang="el-GR" dirty="0" err="1"/>
              <a:t>κατ’αρχήν</a:t>
            </a:r>
            <a:r>
              <a:rPr lang="el-GR" dirty="0"/>
              <a:t>, μέσω ενός γραφείου που θα μας εκπροσωπεί και θα παρέχει όλες τις εποπτευόμενες υπηρεσίες </a:t>
            </a:r>
            <a:endParaRPr lang="en-US" dirty="0"/>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dirty="0"/>
              <a:t>Η ΑΡΚΑΔΙΚΗ θα δημιουργήσει δίκτυο  συνεργατών και θα παρέχει εκπαίδευση και υποστήριξη σε όλους τους ενδιαφερόμενους συνεργάτες της, οι οποίοι θα αποκτούν και τις σχετικές πιστοποιήσεις.</a:t>
            </a:r>
            <a:endParaRPr lang="en-US" dirty="0"/>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b="1" dirty="0"/>
              <a:t>Απώτερος σκοπός και φιλοδοξία μας θα είναι η ενεργοποίηση της Αρκαδικής Ομογένειας,</a:t>
            </a:r>
            <a:r>
              <a:rPr lang="el-GR" dirty="0"/>
              <a:t> ώστε να θέσουμε σε εφαρμογή και μία πρόταση την οποία έχω δημοσία διατυπώσει, εδώ και αρκετό καιρό, για τη αντιμετώπιση του τεράστιου δημογραφικού προβλήματος που είναι πιο προφανές και ορατό σε όλη την ύπαιθρο και βέβαια στα χωριά του νομού μας (</a:t>
            </a:r>
            <a:r>
              <a:rPr lang="en-US" dirty="0">
                <a:hlinkClick r:id="rId2"/>
              </a:rPr>
              <a:t>https://www.capital.gr/me-apopsi/3720817/hellenic-diaspora-fund-management-company/#google_vignette</a:t>
            </a:r>
            <a:r>
              <a:rPr lang="en-US" dirty="0"/>
              <a:t>  Hellenic Diaspora Fund Management Company )</a:t>
            </a:r>
          </a:p>
          <a:p>
            <a:endParaRPr lang="en-US" dirty="0"/>
          </a:p>
          <a:p>
            <a:pPr marL="285750" indent="-285750">
              <a:buFont typeface="Arial" panose="020B0604020202020204" pitchFamily="34" charset="0"/>
              <a:buChar char="•"/>
            </a:pPr>
            <a:endParaRPr lang="el-GR" dirty="0"/>
          </a:p>
        </p:txBody>
      </p:sp>
      <p:pic>
        <p:nvPicPr>
          <p:cNvPr id="5" name="Εικόνα 4">
            <a:extLst>
              <a:ext uri="{FF2B5EF4-FFF2-40B4-BE49-F238E27FC236}">
                <a16:creationId xmlns:a16="http://schemas.microsoft.com/office/drawing/2014/main" id="{595EF9D8-F03D-0CFD-8EA9-2354E100B8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850" y="200026"/>
            <a:ext cx="7162800" cy="1371600"/>
          </a:xfrm>
          <a:prstGeom prst="rect">
            <a:avLst/>
          </a:prstGeom>
        </p:spPr>
      </p:pic>
    </p:spTree>
    <p:extLst>
      <p:ext uri="{BB962C8B-B14F-4D97-AF65-F5344CB8AC3E}">
        <p14:creationId xmlns:p14="http://schemas.microsoft.com/office/powerpoint/2010/main" val="674756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95CEDC-3C63-7A58-827C-165904BF2B8D}"/>
              </a:ext>
            </a:extLst>
          </p:cNvPr>
          <p:cNvSpPr>
            <a:spLocks noGrp="1"/>
          </p:cNvSpPr>
          <p:nvPr>
            <p:ph type="title"/>
          </p:nvPr>
        </p:nvSpPr>
        <p:spPr/>
        <p:txBody>
          <a:bodyPr/>
          <a:lstStyle/>
          <a:p>
            <a:endParaRPr lang="el-GR" dirty="0"/>
          </a:p>
        </p:txBody>
      </p:sp>
      <p:sp>
        <p:nvSpPr>
          <p:cNvPr id="3" name="Θέση κειμένου 2">
            <a:extLst>
              <a:ext uri="{FF2B5EF4-FFF2-40B4-BE49-F238E27FC236}">
                <a16:creationId xmlns:a16="http://schemas.microsoft.com/office/drawing/2014/main" id="{F514F502-DE4B-95AB-60BE-763E0CF1761D}"/>
              </a:ext>
            </a:extLst>
          </p:cNvPr>
          <p:cNvSpPr>
            <a:spLocks noGrp="1"/>
          </p:cNvSpPr>
          <p:nvPr>
            <p:ph type="body" idx="1"/>
          </p:nvPr>
        </p:nvSpPr>
        <p:spPr>
          <a:xfrm>
            <a:off x="196850" y="1038225"/>
            <a:ext cx="7086600" cy="7031951"/>
          </a:xfrm>
        </p:spPr>
        <p:txBody>
          <a:bodyPr/>
          <a:lstStyle/>
          <a:p>
            <a:pPr algn="ctr"/>
            <a:r>
              <a:rPr lang="el-GR" sz="2000" b="1" dirty="0"/>
              <a:t>ΛΙΓΑ ΛΟΓΙΑ ΓΙΑ ΕΜΑΣ</a:t>
            </a:r>
          </a:p>
          <a:p>
            <a:pPr algn="ctr"/>
            <a:endParaRPr lang="el-GR" dirty="0"/>
          </a:p>
          <a:p>
            <a:pPr algn="l"/>
            <a:r>
              <a:rPr lang="el-GR" b="1" dirty="0"/>
              <a:t>Πρόεδρος ΔΣ και ιδιοκτήτης</a:t>
            </a:r>
            <a:r>
              <a:rPr lang="el-GR" dirty="0"/>
              <a:t>: Γιάννης Κυριακόπουλος (</a:t>
            </a:r>
            <a:r>
              <a:rPr lang="el-GR" dirty="0" err="1"/>
              <a:t>Ορέστειο</a:t>
            </a:r>
            <a:r>
              <a:rPr lang="el-GR" dirty="0"/>
              <a:t> </a:t>
            </a:r>
            <a:r>
              <a:rPr lang="el-GR" dirty="0" err="1"/>
              <a:t>Μεγαλοπολεως</a:t>
            </a:r>
            <a:r>
              <a:rPr lang="el-GR" dirty="0"/>
              <a:t>) , Δικηγόρος παρ’ </a:t>
            </a:r>
            <a:r>
              <a:rPr lang="el-GR" dirty="0" err="1"/>
              <a:t>Αρείω</a:t>
            </a:r>
            <a:r>
              <a:rPr lang="el-GR" dirty="0"/>
              <a:t> </a:t>
            </a:r>
            <a:r>
              <a:rPr lang="el-GR" dirty="0" err="1"/>
              <a:t>Πάγω</a:t>
            </a:r>
            <a:r>
              <a:rPr lang="el-GR" dirty="0"/>
              <a:t> ΔΣΑ, πρώην Δ/</a:t>
            </a:r>
            <a:r>
              <a:rPr lang="el-GR" dirty="0" err="1"/>
              <a:t>νων</a:t>
            </a:r>
            <a:r>
              <a:rPr lang="el-GR" dirty="0"/>
              <a:t> Σύμβουλος ΑΕΔΑΚ Ασφαλιστικών Ταμείων 2009-2013,  με δύο μεταπτυχιακούς τίτλους σε Ευρωπαϊκή Τραπεζική και Εκτιμητική Επιστήμη, πολλαπλές πιστοποιήσεις  επενδυτικών συμβουλών ( Αι, Α2, Β, Ε.Κ.)  και </a:t>
            </a:r>
            <a:r>
              <a:rPr lang="el-GR" dirty="0" err="1"/>
              <a:t>ασφαλιστικης</a:t>
            </a:r>
            <a:r>
              <a:rPr lang="el-GR" dirty="0"/>
              <a:t> διαμεσολάβησης (</a:t>
            </a:r>
            <a:r>
              <a:rPr lang="el-GR" dirty="0" err="1"/>
              <a:t>ΤτΕ</a:t>
            </a:r>
            <a:r>
              <a:rPr lang="el-GR" dirty="0"/>
              <a:t>), ιδρυτής και </a:t>
            </a:r>
            <a:r>
              <a:rPr lang="el-GR" dirty="0" err="1"/>
              <a:t>συνδιαχειριστής</a:t>
            </a:r>
            <a:r>
              <a:rPr lang="el-GR" dirty="0"/>
              <a:t> της </a:t>
            </a:r>
            <a:r>
              <a:rPr lang="en-US" dirty="0"/>
              <a:t>KYROS LAW OFFICES </a:t>
            </a:r>
            <a:r>
              <a:rPr lang="el-GR" dirty="0"/>
              <a:t> (</a:t>
            </a:r>
            <a:r>
              <a:rPr lang="en-US" dirty="0">
                <a:hlinkClick r:id="rId3"/>
              </a:rPr>
              <a:t>www.kyroslawoffices.gr</a:t>
            </a:r>
            <a:r>
              <a:rPr lang="en-US" dirty="0"/>
              <a:t>, </a:t>
            </a:r>
            <a:r>
              <a:rPr lang="en-US" dirty="0">
                <a:hlinkClick r:id="rId4"/>
              </a:rPr>
              <a:t>www.apozimiosi.gr</a:t>
            </a:r>
            <a:r>
              <a:rPr lang="en-US" dirty="0"/>
              <a:t> ) </a:t>
            </a:r>
            <a:r>
              <a:rPr lang="el-GR" dirty="0"/>
              <a:t>Πρόεδρος της Ενώσεως Ελλήνων Επενδυτών </a:t>
            </a:r>
            <a:r>
              <a:rPr lang="en-US" dirty="0"/>
              <a:t>(</a:t>
            </a:r>
            <a:r>
              <a:rPr lang="en-US" dirty="0">
                <a:hlinkClick r:id="rId5"/>
              </a:rPr>
              <a:t>www.helinas.gr</a:t>
            </a:r>
            <a:r>
              <a:rPr lang="en-US" dirty="0"/>
              <a:t>) </a:t>
            </a:r>
            <a:r>
              <a:rPr lang="el-GR" dirty="0"/>
              <a:t>και μέλος ΔΣ της Ευρωπαϊκής Ομοσπονδίας Ενώσεων Προστασίας Επενδυτών </a:t>
            </a:r>
            <a:r>
              <a:rPr lang="en-US" dirty="0"/>
              <a:t>Better Finance</a:t>
            </a:r>
            <a:r>
              <a:rPr lang="el-GR" dirty="0"/>
              <a:t>, Μέλος ΔΣ του </a:t>
            </a:r>
            <a:r>
              <a:rPr lang="el-GR" dirty="0" err="1"/>
              <a:t>Ελληνο</a:t>
            </a:r>
            <a:r>
              <a:rPr lang="el-GR" dirty="0"/>
              <a:t>-ινδικού Επιχειρηματικού Συνδέσμου </a:t>
            </a:r>
            <a:r>
              <a:rPr lang="en-US" dirty="0">
                <a:hlinkClick r:id="rId6"/>
              </a:rPr>
              <a:t>https://giba.elinepa.org/category/news-events-en/</a:t>
            </a:r>
            <a:r>
              <a:rPr lang="el-GR" dirty="0"/>
              <a:t>  , μέλος της </a:t>
            </a:r>
            <a:r>
              <a:rPr lang="en-US" dirty="0"/>
              <a:t>AHEPA </a:t>
            </a:r>
            <a:r>
              <a:rPr lang="el-GR" dirty="0"/>
              <a:t>και της Αθηναϊκής Λέσχης.</a:t>
            </a:r>
          </a:p>
          <a:p>
            <a:pPr algn="l"/>
            <a:r>
              <a:rPr lang="el-GR" b="1" dirty="0"/>
              <a:t>Διευθύνουσα  Σύμβουλος : Αναστασία Τζαγκαράκη</a:t>
            </a:r>
            <a:r>
              <a:rPr lang="el-GR" dirty="0"/>
              <a:t>, </a:t>
            </a:r>
          </a:p>
          <a:p>
            <a:pPr algn="l"/>
            <a:r>
              <a:rPr lang="el-GR" dirty="0"/>
              <a:t>Πτυχιούχος Διοίκησης Επιχειρήσεων από το Πανεπιστήμιο Πειραιά , κάτοχος πολλαπλών πιστοποιήσεων (Α1, Β1 Ε.Κ ) ασφαλιστικής διαμεσολάβησης, </a:t>
            </a:r>
            <a:r>
              <a:rPr lang="en-US" dirty="0"/>
              <a:t>Artificial Intelligence, Cyber Security Risk </a:t>
            </a:r>
            <a:r>
              <a:rPr lang="el-GR" dirty="0"/>
              <a:t>κ.α.</a:t>
            </a:r>
          </a:p>
          <a:p>
            <a:pPr algn="l"/>
            <a:r>
              <a:rPr lang="el-GR" b="1" dirty="0"/>
              <a:t>Υπεύθυνος Εσωτερικού Ελέγχου: Πάνος </a:t>
            </a:r>
            <a:r>
              <a:rPr lang="el-GR" b="1" dirty="0" err="1"/>
              <a:t>Δημητρακας</a:t>
            </a:r>
            <a:r>
              <a:rPr lang="el-GR" b="1" dirty="0"/>
              <a:t> </a:t>
            </a:r>
            <a:r>
              <a:rPr lang="el-GR" dirty="0"/>
              <a:t>(</a:t>
            </a:r>
            <a:r>
              <a:rPr lang="el-GR" dirty="0" err="1"/>
              <a:t>Γλανιτσιά</a:t>
            </a:r>
            <a:r>
              <a:rPr lang="el-GR" dirty="0"/>
              <a:t> Γορτυνίας), ανώτατο τραπεζικό στέλεχος με μακρά εμπειρία σε διευθυντικές θέσεις σε Επιθεωρήσεις Πωλήσεων Δανείων, Διαπιστευμένος Τραπεζικός Διαμεσολαβητής, Πιστοποιημένος Ασφαλιστικός Διαμεσολαβητής (</a:t>
            </a:r>
            <a:r>
              <a:rPr lang="el-GR" dirty="0" err="1"/>
              <a:t>ΤτΕ</a:t>
            </a:r>
            <a:r>
              <a:rPr lang="el-GR" dirty="0"/>
              <a:t>), κάτοχος πολλαπλών πιστοποιήσεων.</a:t>
            </a:r>
          </a:p>
          <a:p>
            <a:pPr algn="l"/>
            <a:endParaRPr lang="el-GR" dirty="0"/>
          </a:p>
          <a:p>
            <a:endParaRPr lang="el-GR" dirty="0"/>
          </a:p>
        </p:txBody>
      </p:sp>
      <p:pic>
        <p:nvPicPr>
          <p:cNvPr id="5" name="Εικόνα 4">
            <a:extLst>
              <a:ext uri="{FF2B5EF4-FFF2-40B4-BE49-F238E27FC236}">
                <a16:creationId xmlns:a16="http://schemas.microsoft.com/office/drawing/2014/main" id="{4164D87E-69DA-B44E-5FEA-8B49272D042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409574"/>
            <a:ext cx="7556500" cy="1981199"/>
          </a:xfrm>
          <a:prstGeom prst="rect">
            <a:avLst/>
          </a:prstGeom>
        </p:spPr>
      </p:pic>
    </p:spTree>
    <p:extLst>
      <p:ext uri="{BB962C8B-B14F-4D97-AF65-F5344CB8AC3E}">
        <p14:creationId xmlns:p14="http://schemas.microsoft.com/office/powerpoint/2010/main" val="206319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792BBAAD-AD9F-0EEC-BB64-C439AA740718}"/>
              </a:ext>
            </a:extLst>
          </p:cNvPr>
          <p:cNvSpPr>
            <a:spLocks noGrp="1"/>
          </p:cNvSpPr>
          <p:nvPr>
            <p:ph type="title"/>
          </p:nvPr>
        </p:nvSpPr>
        <p:spPr/>
        <p:txBody>
          <a:bodyPr/>
          <a:lstStyle/>
          <a:p>
            <a:endParaRPr lang="el-GR"/>
          </a:p>
        </p:txBody>
      </p:sp>
      <p:sp>
        <p:nvSpPr>
          <p:cNvPr id="7" name="Θέση περιεχομένου 6">
            <a:extLst>
              <a:ext uri="{FF2B5EF4-FFF2-40B4-BE49-F238E27FC236}">
                <a16:creationId xmlns:a16="http://schemas.microsoft.com/office/drawing/2014/main" id="{06627F5E-E8FB-7B3B-A308-B0F37691AD5D}"/>
              </a:ext>
            </a:extLst>
          </p:cNvPr>
          <p:cNvSpPr>
            <a:spLocks noGrp="1"/>
          </p:cNvSpPr>
          <p:nvPr>
            <p:ph sz="half" idx="2"/>
          </p:nvPr>
        </p:nvSpPr>
        <p:spPr>
          <a:xfrm>
            <a:off x="378142" y="1739455"/>
            <a:ext cx="3289839" cy="5547170"/>
          </a:xfrm>
        </p:spPr>
        <p:txBody>
          <a:bodyPr/>
          <a:lstStyle/>
          <a:p>
            <a:endParaRPr lang="el-GR" dirty="0"/>
          </a:p>
        </p:txBody>
      </p:sp>
      <p:sp>
        <p:nvSpPr>
          <p:cNvPr id="8" name="Θέση περιεχομένου 7">
            <a:extLst>
              <a:ext uri="{FF2B5EF4-FFF2-40B4-BE49-F238E27FC236}">
                <a16:creationId xmlns:a16="http://schemas.microsoft.com/office/drawing/2014/main" id="{F4818DA1-9A46-2FC4-1928-BB3A8C70D0EA}"/>
              </a:ext>
            </a:extLst>
          </p:cNvPr>
          <p:cNvSpPr>
            <a:spLocks noGrp="1"/>
          </p:cNvSpPr>
          <p:nvPr>
            <p:ph sz="half" idx="3"/>
          </p:nvPr>
        </p:nvSpPr>
        <p:spPr>
          <a:xfrm>
            <a:off x="3894867" y="1739455"/>
            <a:ext cx="3289839" cy="5816977"/>
          </a:xfrm>
        </p:spPr>
        <p:txBody>
          <a:bodyPr/>
          <a:lstStyle/>
          <a:p>
            <a:r>
              <a:rPr lang="en-US" dirty="0"/>
              <a:t> </a:t>
            </a:r>
            <a:r>
              <a:rPr lang="el-GR" dirty="0"/>
              <a:t>Γνωρίζω, πολύ καλά, ότι η σημερινή παρουσίαση έχει ως σκοπό την ανάδειξη των εταιρειών με «αρκαδικό» αποτύπωμα και με την δεδηλωμένη έμπρακτη βούληση να βοηθήσουν στην ανάπτυξη της </a:t>
            </a:r>
            <a:r>
              <a:rPr lang="el-GR" dirty="0" err="1"/>
              <a:t>επιχειρηματικότητος</a:t>
            </a:r>
            <a:r>
              <a:rPr lang="el-GR" dirty="0"/>
              <a:t> της Μεγαλόπολης. Συνεπώς, η παράθεση ενός εκ των συγγραμμάτων του αείμνηστου πατέρα μου, δείχνει ενδεχομένως «παράταιρη» και ίσως φορτισμένη συναισθηματικά. Δεν το αρνούμαι, ότι επιθυμώ να βαδίσω στα χνάρια του πατέρα μου και να προσφέρω στην γενέτειρα όλες μου τις δυνάμεις, τις γνώσεις, τις γνωριμίες και το «κύρος» μου. Οι Αρκάδες είμαστε, εδώ και έξω, ΥΠΕΡΔΥΝΑΜΗ! Ας το αποδείξουμε, όλοι μαζί! </a:t>
            </a:r>
          </a:p>
        </p:txBody>
      </p:sp>
      <p:pic>
        <p:nvPicPr>
          <p:cNvPr id="5" name="Εικόνα 4">
            <a:extLst>
              <a:ext uri="{FF2B5EF4-FFF2-40B4-BE49-F238E27FC236}">
                <a16:creationId xmlns:a16="http://schemas.microsoft.com/office/drawing/2014/main" id="{6F36D561-8E6E-3618-FAB5-9AE5BB51D9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76225"/>
            <a:ext cx="7556500" cy="1455437"/>
          </a:xfrm>
          <a:prstGeom prst="rect">
            <a:avLst/>
          </a:prstGeom>
        </p:spPr>
      </p:pic>
      <p:pic>
        <p:nvPicPr>
          <p:cNvPr id="2050" name="Picture 2">
            <a:extLst>
              <a:ext uri="{FF2B5EF4-FFF2-40B4-BE49-F238E27FC236}">
                <a16:creationId xmlns:a16="http://schemas.microsoft.com/office/drawing/2014/main" id="{9CD754D3-56CE-FA40-8DDB-2943E51D8E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9061" y="2009006"/>
            <a:ext cx="3048000"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6312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C3C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C3C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1843</TotalTime>
  <Words>1191</Words>
  <Application>Microsoft Office PowerPoint</Application>
  <PresentationFormat>Προσαρμογή</PresentationFormat>
  <Paragraphs>48</Paragraphs>
  <Slides>8</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2</vt:i4>
      </vt:variant>
      <vt:variant>
        <vt:lpstr>Τίτλοι διαφανειών</vt:lpstr>
      </vt:variant>
      <vt:variant>
        <vt:i4>8</vt:i4>
      </vt:variant>
    </vt:vector>
  </HeadingPairs>
  <TitlesOfParts>
    <vt:vector size="14" baseType="lpstr">
      <vt:lpstr>Arial</vt:lpstr>
      <vt:lpstr>Calibri</vt:lpstr>
      <vt:lpstr>Palatino Linotype</vt:lpstr>
      <vt:lpstr>Trebuchet MS</vt:lpstr>
      <vt:lpstr>Office Theme</vt:lpstr>
      <vt:lpstr>1_Office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LAMPROS PROTONOTARIOS</dc:creator>
  <cp:lastModifiedBy>jkyriakopoulosgr@gmail.com</cp:lastModifiedBy>
  <cp:revision>9</cp:revision>
  <dcterms:created xsi:type="dcterms:W3CDTF">2022-08-07T14:17:32Z</dcterms:created>
  <dcterms:modified xsi:type="dcterms:W3CDTF">2026-03-15T16:32:29Z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2019-03-06T00:00:00Z</vt:filetime>
  </property>
  <property fmtid="{D5CDD505-2E9C-101B-9397-08002B2CF9AE}" pid="3" name="Creator">
    <vt:lpwstr>Adobe InDesign CC 14.0 (Macintosh)</vt:lpwstr>
  </property>
  <property fmtid="{D5CDD505-2E9C-101B-9397-08002B2CF9AE}" pid="4" name="LastSaved">
    <vt:filetime>2022-08-07T00:00:00Z</vt:filetime>
  </property>
</Properties>
</file>